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71" r:id="rId3"/>
    <p:sldId id="261" r:id="rId4"/>
    <p:sldId id="262" r:id="rId5"/>
    <p:sldId id="263" r:id="rId6"/>
    <p:sldId id="264" r:id="rId7"/>
    <p:sldId id="265" r:id="rId8"/>
    <p:sldId id="266" r:id="rId9"/>
    <p:sldId id="260" r:id="rId10"/>
    <p:sldId id="257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D3E8D-5FB0-4B44-928B-F16CEA9E3292}" type="datetimeFigureOut">
              <a:rPr lang="ru-RU" smtClean="0"/>
              <a:t>17.02.2012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F4D016-1224-4B80-8D7D-9D0C5EC46F5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F4D016-1224-4B80-8D7D-9D0C5EC46F55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1E9F454-0894-4E34-BE24-C26845CE31D5}" type="datetimeFigureOut">
              <a:rPr lang="ru-RU" smtClean="0"/>
              <a:pPr/>
              <a:t>17.02.2012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5B839F-E960-4E5D-995E-75533170AF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8001056" cy="2214578"/>
          </a:xfrm>
          <a:effectLst>
            <a:outerShdw blurRad="50800" dist="50800" dir="5400000" algn="ctr" rotWithShape="0">
              <a:srgbClr val="002060"/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0070C0"/>
                </a:solidFill>
              </a:rPr>
              <a:t>«</a:t>
            </a:r>
            <a:r>
              <a:rPr lang="ru-RU" dirty="0" smtClean="0">
                <a:solidFill>
                  <a:srgbClr val="0070C0"/>
                </a:solidFill>
              </a:rPr>
              <a:t>В </a:t>
            </a:r>
            <a:r>
              <a:rPr lang="ru-RU" dirty="0" smtClean="0">
                <a:solidFill>
                  <a:srgbClr val="0070C0"/>
                </a:solidFill>
              </a:rPr>
              <a:t>здоровом теле </a:t>
            </a:r>
            <a:r>
              <a:rPr lang="ru-RU" dirty="0" smtClean="0">
                <a:solidFill>
                  <a:srgbClr val="0070C0"/>
                </a:solidFill>
              </a:rPr>
              <a:t>                                       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здоровый дух»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Физическая нагрузка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14282" y="1142984"/>
            <a:ext cx="8572560" cy="470916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900" dirty="0" smtClean="0">
                <a:solidFill>
                  <a:srgbClr val="002060"/>
                </a:solidFill>
              </a:rPr>
              <a:t>Человек всегда должен стремиться к развитию таких физических качеств, как сила, ловкость, быстрота, выносливость. При составлении распорядка дня важно отвести время для оздоровительных занятий и тренировок. Физические упражнения надо выполнять в хорошо проветренном помещении или на свежем воздухе. </a:t>
            </a:r>
          </a:p>
          <a:p>
            <a:pPr algn="just"/>
            <a:endParaRPr lang="ru-RU" sz="2900" dirty="0" smtClean="0">
              <a:solidFill>
                <a:srgbClr val="002060"/>
              </a:solidFill>
            </a:endParaRPr>
          </a:p>
          <a:p>
            <a:pPr algn="just"/>
            <a:r>
              <a:rPr lang="ru-RU" sz="2900" dirty="0" smtClean="0">
                <a:solidFill>
                  <a:srgbClr val="002060"/>
                </a:solidFill>
              </a:rPr>
              <a:t>В процессе постоянных занятий физическими упражнениями не только укрепляется здоровье, но и улучшаются самочувствие и настроение, появляется чувство бодрости, замедляются процессы старения у пожилых людей. </a:t>
            </a:r>
            <a:r>
              <a:rPr lang="ru-RU" sz="2900" dirty="0" smtClean="0">
                <a:solidFill>
                  <a:srgbClr val="002060"/>
                </a:solidFill>
              </a:rPr>
              <a:t>Во </a:t>
            </a:r>
            <a:r>
              <a:rPr lang="ru-RU" sz="2900" dirty="0" smtClean="0">
                <a:solidFill>
                  <a:srgbClr val="002060"/>
                </a:solidFill>
              </a:rPr>
              <a:t>время занятий спортом или зарядкой укрепляется мышечно-суставный аппарат, снижается масса тела, снижается количество в крови холестерина, </a:t>
            </a:r>
            <a:r>
              <a:rPr lang="ru-RU" sz="2900" dirty="0" smtClean="0">
                <a:solidFill>
                  <a:srgbClr val="002060"/>
                </a:solidFill>
              </a:rPr>
              <a:t>нормализуется давление</a:t>
            </a:r>
            <a:r>
              <a:rPr lang="ru-RU" sz="2900" dirty="0" smtClean="0">
                <a:solidFill>
                  <a:srgbClr val="002060"/>
                </a:solidFill>
              </a:rPr>
              <a:t>. 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33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686800" cy="3500462"/>
          </a:xfrm>
        </p:spPr>
        <p:txBody>
          <a:bodyPr>
            <a:normAutofit/>
          </a:bodyPr>
          <a:lstStyle/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endParaRPr lang="ru-RU" sz="1600" dirty="0" smtClean="0">
              <a:solidFill>
                <a:srgbClr val="00206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Полезно отправляться по утрам в школу пешком и гулять вечером после учебы. Ходьба осуществляется при участии  всех мышц  нашего тела. Прогулка на свежем воздухе в течение </a:t>
            </a:r>
            <a:r>
              <a:rPr lang="ru-RU" sz="1800" b="1" dirty="0" smtClean="0">
                <a:solidFill>
                  <a:srgbClr val="FF0000"/>
                </a:solidFill>
              </a:rPr>
              <a:t>1 - 1,5 часа  </a:t>
            </a:r>
            <a:r>
              <a:rPr lang="ru-RU" sz="1800" dirty="0" smtClean="0">
                <a:solidFill>
                  <a:srgbClr val="002060"/>
                </a:solidFill>
              </a:rPr>
              <a:t>в дневное или вечернее время, перед сном снимает напряжение трудового дня, успокаивает  нервы, регулирует дыхание. </a:t>
            </a:r>
          </a:p>
          <a:p>
            <a:pPr algn="just"/>
            <a:endParaRPr lang="ru-RU" sz="1800" dirty="0" smtClean="0">
              <a:solidFill>
                <a:srgbClr val="002060"/>
              </a:solidFill>
            </a:endParaRPr>
          </a:p>
          <a:p>
            <a:pPr algn="just"/>
            <a:r>
              <a:rPr lang="ru-RU" sz="1800" b="1" dirty="0" smtClean="0">
                <a:solidFill>
                  <a:srgbClr val="002060"/>
                </a:solidFill>
              </a:rPr>
              <a:t>Ежедневная утренняя гимнастика </a:t>
            </a:r>
            <a:r>
              <a:rPr lang="ru-RU" sz="1800" dirty="0" smtClean="0">
                <a:solidFill>
                  <a:srgbClr val="002060"/>
                </a:solidFill>
              </a:rPr>
              <a:t>- обязательный минимум физической тренировки. Она должна стать для всех такой же привычкой, как умывание по утрам.</a:t>
            </a:r>
          </a:p>
          <a:p>
            <a:pPr algn="just"/>
            <a:endParaRPr lang="ru-RU" sz="16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071942"/>
            <a:ext cx="1443040" cy="24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000504"/>
            <a:ext cx="3238491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4000504"/>
            <a:ext cx="3045603" cy="2428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</a:rPr>
              <a:t>Добрые слова</a:t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001156" cy="5500726"/>
          </a:xfrm>
        </p:spPr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>
                <a:solidFill>
                  <a:srgbClr val="002060"/>
                </a:solidFill>
              </a:rPr>
              <a:t>Способствуют укреплению здоровья и добрые слова. Действительно, на многих людей отлично влияют наши поддержка и сочувствие. </a:t>
            </a: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Надо гнать со своего лица сердитое выражение, чаще улыбаться. Психологи доказали: улыбка не только признак хорошего настроения, но и способ его улучшить. Будьте же приветливы. Это поможет сохранить здоровье и вам, и тем, кто вас окружает.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571744"/>
            <a:ext cx="2643186" cy="1982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42844" y="1071546"/>
            <a:ext cx="8229600" cy="470852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В </a:t>
            </a:r>
            <a:r>
              <a:rPr lang="ru-RU" sz="2000" b="1" dirty="0" smtClean="0">
                <a:solidFill>
                  <a:srgbClr val="002060"/>
                </a:solidFill>
              </a:rPr>
              <a:t>народе говорят: </a:t>
            </a:r>
            <a:r>
              <a:rPr lang="ru-RU" sz="2000" b="1" dirty="0" smtClean="0">
                <a:solidFill>
                  <a:srgbClr val="FF0000"/>
                </a:solidFill>
              </a:rPr>
              <a:t>«Здоровому все здорово</a:t>
            </a:r>
            <a:r>
              <a:rPr lang="ru-RU" sz="2000" b="1" dirty="0" smtClean="0">
                <a:solidFill>
                  <a:srgbClr val="FF0000"/>
                </a:solidFill>
              </a:rPr>
              <a:t>!». </a:t>
            </a:r>
            <a:r>
              <a:rPr lang="ru-RU" sz="2000" b="1" dirty="0" smtClean="0">
                <a:solidFill>
                  <a:srgbClr val="002060"/>
                </a:solidFill>
              </a:rPr>
              <a:t>Об этой простой и мудрой истине следует помнить всегда, а не только в те моменты, когда в организме начинаются сбои и мы вынуждены обращаться к врачам, требуя от них подчас невозможного. Сегодня каждый человек должен понимать, что его здоровье и жизнь, зависят от него. Здоровый образ жизни - это знание и выполнение правил </a:t>
            </a:r>
            <a:r>
              <a:rPr lang="ru-RU" sz="2000" b="1" dirty="0" smtClean="0">
                <a:solidFill>
                  <a:srgbClr val="002060"/>
                </a:solidFill>
              </a:rPr>
              <a:t>гигиены </a:t>
            </a:r>
            <a:r>
              <a:rPr lang="ru-RU" sz="2000" b="1" dirty="0" smtClean="0">
                <a:solidFill>
                  <a:srgbClr val="002060"/>
                </a:solidFill>
              </a:rPr>
              <a:t>жилищ и экологии, строгое соблюдение гигиены тела, приобщение к физкультуре и спорту, гигиена физического и умственного труда, гигиена личной жизни.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285860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8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Улыбающееся лицо 2"/>
          <p:cNvSpPr/>
          <p:nvPr/>
        </p:nvSpPr>
        <p:spPr>
          <a:xfrm>
            <a:off x="3357554" y="2714620"/>
            <a:ext cx="2071702" cy="164307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758138" cy="1143000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solidFill>
                  <a:srgbClr val="FF0000"/>
                </a:solidFill>
              </a:rPr>
              <a:t>Цель: </a:t>
            </a:r>
            <a:r>
              <a:rPr lang="ru-RU" sz="2800" b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физической активности, повышение интереса к собственному здоровью и здоровому образу жизни.</a:t>
            </a:r>
            <a:endParaRPr lang="ru-RU" sz="2800" b="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Задачи: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воспитывать у детей осознанную потребность в здоровье и здоровом образе жизни. </a:t>
            </a:r>
          </a:p>
          <a:p>
            <a:pPr algn="just">
              <a:buNone/>
            </a:pPr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заинтересовать детей здоровым образом жизни через систему спортивных мероприятий, активную деятельность на свежем воздухе, тематические, творческие программы.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8929718" cy="4709160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     «</a:t>
            </a:r>
            <a:r>
              <a:rPr lang="ru-RU" b="1" i="1" dirty="0" smtClean="0">
                <a:solidFill>
                  <a:srgbClr val="FF0000"/>
                </a:solidFill>
              </a:rPr>
              <a:t>В </a:t>
            </a:r>
            <a:r>
              <a:rPr lang="ru-RU" b="1" i="1" dirty="0" err="1" smtClean="0">
                <a:solidFill>
                  <a:srgbClr val="FF0000"/>
                </a:solidFill>
              </a:rPr>
              <a:t>здоро́вом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те́ле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 smtClean="0">
                <a:solidFill>
                  <a:srgbClr val="FF0000"/>
                </a:solidFill>
              </a:rPr>
              <a:t>здоро́вый</a:t>
            </a:r>
            <a:r>
              <a:rPr lang="ru-RU" b="1" i="1" dirty="0" smtClean="0">
                <a:solidFill>
                  <a:srgbClr val="FF0000"/>
                </a:solidFill>
              </a:rPr>
              <a:t> дух» </a:t>
            </a:r>
            <a:r>
              <a:rPr lang="ru-RU" dirty="0" smtClean="0">
                <a:solidFill>
                  <a:srgbClr val="002060"/>
                </a:solidFill>
              </a:rPr>
              <a:t>(лат.  «</a:t>
            </a:r>
            <a:r>
              <a:rPr lang="ru-RU" dirty="0" err="1" smtClean="0">
                <a:solidFill>
                  <a:srgbClr val="002060"/>
                </a:solidFill>
              </a:rPr>
              <a:t>Mens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sana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in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corpore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sano</a:t>
            </a:r>
            <a:r>
              <a:rPr lang="ru-RU" dirty="0" smtClean="0">
                <a:solidFill>
                  <a:srgbClr val="002060"/>
                </a:solidFill>
              </a:rPr>
              <a:t>») — крылатое латинское выражение. </a:t>
            </a:r>
            <a:r>
              <a:rPr lang="ru-RU" i="1" dirty="0" smtClean="0">
                <a:solidFill>
                  <a:srgbClr val="002060"/>
                </a:solidFill>
              </a:rPr>
              <a:t>Традиционное понимание: </a:t>
            </a:r>
            <a:r>
              <a:rPr lang="ru-RU" dirty="0" smtClean="0">
                <a:solidFill>
                  <a:srgbClr val="002060"/>
                </a:solidFill>
              </a:rPr>
              <a:t>сохраняя тело здоровым, человек сохраняет в себе и душевное здоровье.</a:t>
            </a:r>
          </a:p>
          <a:p>
            <a:pPr algn="just"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     Что </a:t>
            </a:r>
            <a:r>
              <a:rPr lang="ru-RU" b="1" dirty="0" smtClean="0">
                <a:solidFill>
                  <a:srgbClr val="002060"/>
                </a:solidFill>
              </a:rPr>
              <a:t>надо сделать для того, чтобы долгие годы быть здоровым и активным?</a:t>
            </a:r>
          </a:p>
          <a:p>
            <a:pPr algn="just">
              <a:buNone/>
            </a:pPr>
            <a:endParaRPr lang="ru-RU" b="1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Правильно питаться.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Двигаться, вести физически активный образ жизни.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Полноценно отдыхать и расслабляться.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5216653"/>
            <a:ext cx="2486017" cy="1641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286388"/>
            <a:ext cx="235889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250645"/>
            <a:ext cx="1928826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Режим дня, труда и отдыха.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429684" cy="3214710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В режиме дня должно быть все точно распределено: продолжительность учебных занятий в школе и дома, прогулки, регулярность питания, сон.  При  соблюдении режима дня организм работает по четкому ритму и ему  легко и быстро переключиться с одного состояния на другое. А это в свою очередь создает наилучшие условия для учебы и отдыха, это помогает укреплению здоровья.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Труд как физический, так и умственный не только не вреден, но, напротив, посильный,  и хорошо организованный труд хорошо влияет на нервную систему, сердце и сосуды, костно-мышечный аппарат - на весь организм человека. Постоянная тренировка в процессе труда укрепляет наше тело. Долго живет тот, кто много и хорошо работает в течение всей жизни. </a:t>
            </a: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9"/>
            <a:ext cx="3426431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1056" y="4500571"/>
            <a:ext cx="3112944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Режим сна. Крепкий сон.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572528" cy="4709160"/>
          </a:xfrm>
          <a:noFill/>
          <a:ln>
            <a:noFill/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 Сон </a:t>
            </a:r>
            <a:r>
              <a:rPr lang="ru-RU" sz="1800" dirty="0" smtClean="0">
                <a:solidFill>
                  <a:srgbClr val="002060"/>
                </a:solidFill>
              </a:rPr>
              <a:t>– одна из важных составляющих жизни человека</a:t>
            </a:r>
            <a:r>
              <a:rPr lang="ru-RU" sz="1800" dirty="0" smtClean="0">
                <a:solidFill>
                  <a:srgbClr val="002060"/>
                </a:solidFill>
              </a:rPr>
              <a:t>, а особенно ребёнка. Именно во сне происходит сложная работа, в результате которой формируется  мозг, развивается тело. Нужно постараться соблюдать режим сна и бодрствования. 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r>
              <a:rPr lang="ru-RU" sz="1800" dirty="0" smtClean="0">
                <a:solidFill>
                  <a:srgbClr val="002060"/>
                </a:solidFill>
              </a:rPr>
              <a:t>      В </a:t>
            </a:r>
            <a:r>
              <a:rPr lang="ru-RU" sz="1800" dirty="0" smtClean="0">
                <a:solidFill>
                  <a:srgbClr val="002060"/>
                </a:solidFill>
              </a:rPr>
              <a:t>нашем организме одновременно протекают </a:t>
            </a:r>
            <a:r>
              <a:rPr lang="ru-RU" sz="1800" b="1" dirty="0" smtClean="0">
                <a:solidFill>
                  <a:srgbClr val="002060"/>
                </a:solidFill>
              </a:rPr>
              <a:t>2 процесса: </a:t>
            </a:r>
            <a:r>
              <a:rPr lang="ru-RU" sz="1800" b="1" dirty="0" smtClean="0">
                <a:solidFill>
                  <a:srgbClr val="FF0000"/>
                </a:solidFill>
              </a:rPr>
              <a:t>утомление </a:t>
            </a:r>
            <a:r>
              <a:rPr lang="ru-RU" sz="1800" dirty="0" smtClean="0">
                <a:solidFill>
                  <a:srgbClr val="002060"/>
                </a:solidFill>
              </a:rPr>
              <a:t>(разрушение) и </a:t>
            </a:r>
            <a:r>
              <a:rPr lang="ru-RU" sz="1800" b="1" dirty="0" smtClean="0">
                <a:solidFill>
                  <a:srgbClr val="FF0000"/>
                </a:solidFill>
              </a:rPr>
              <a:t>восстановление</a:t>
            </a:r>
            <a:r>
              <a:rPr lang="ru-RU" sz="1800" dirty="0" smtClean="0">
                <a:solidFill>
                  <a:srgbClr val="002060"/>
                </a:solidFill>
              </a:rPr>
              <a:t>.  Если долго не восстанавливаться после нагрузок, как физических, так и умственных, то можно очень сильно навредить здоровью. Просто-напросто организм износится быстрее. Самым лучшим восстановителем, конечно же, является сон.</a:t>
            </a:r>
          </a:p>
          <a:p>
            <a:endParaRPr lang="ru-RU" sz="18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</a:t>
            </a:r>
            <a:endParaRPr lang="ru-RU" sz="1800" b="1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256"/>
            <a:ext cx="3048004" cy="2297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929718" cy="4709160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         Спать </a:t>
            </a:r>
            <a:r>
              <a:rPr lang="ru-RU" b="1" dirty="0" smtClean="0">
                <a:solidFill>
                  <a:schemeClr val="bg1"/>
                </a:solidFill>
              </a:rPr>
              <a:t>надо правильно.</a:t>
            </a:r>
          </a:p>
          <a:p>
            <a:pPr algn="just">
              <a:buNone/>
            </a:pPr>
            <a:endParaRPr lang="ru-RU" b="1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Во-первых</a:t>
            </a:r>
            <a:r>
              <a:rPr lang="ru-RU" dirty="0" smtClean="0">
                <a:solidFill>
                  <a:schemeClr val="bg1"/>
                </a:solidFill>
              </a:rPr>
              <a:t>, чтобы создать условия для нормального, крепкого и спокойного сна нужно за 1-1,5ч. до сна закончить уроки, ужинать надо не позже, чем за 2-2,5ч. до сна - это важно для хорошего переваривания пищи.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Во-вторых,</a:t>
            </a:r>
            <a:r>
              <a:rPr lang="ru-RU" dirty="0" smtClean="0">
                <a:solidFill>
                  <a:schemeClr val="bg1"/>
                </a:solidFill>
              </a:rPr>
              <a:t> комната должна быть проветрена</a:t>
            </a:r>
            <a:r>
              <a:rPr lang="ru-RU" dirty="0" smtClean="0">
                <a:solidFill>
                  <a:schemeClr val="bg1"/>
                </a:solidFill>
              </a:rPr>
              <a:t>, так как </a:t>
            </a:r>
            <a:r>
              <a:rPr lang="ru-RU" dirty="0" smtClean="0">
                <a:solidFill>
                  <a:schemeClr val="bg1"/>
                </a:solidFill>
              </a:rPr>
              <a:t>кислород </a:t>
            </a:r>
            <a:r>
              <a:rPr lang="ru-RU" dirty="0" smtClean="0">
                <a:solidFill>
                  <a:schemeClr val="bg1"/>
                </a:solidFill>
              </a:rPr>
              <a:t>способствует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восстановлению </a:t>
            </a:r>
            <a:r>
              <a:rPr lang="ru-RU" dirty="0" smtClean="0">
                <a:solidFill>
                  <a:schemeClr val="bg1"/>
                </a:solidFill>
              </a:rPr>
              <a:t>организма во сне.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В-третьих,</a:t>
            </a:r>
            <a:r>
              <a:rPr lang="ru-RU" dirty="0" smtClean="0">
                <a:solidFill>
                  <a:schemeClr val="bg1"/>
                </a:solidFill>
              </a:rPr>
              <a:t>  кровать и подушка должны быть удобными, а  тело расслабленным. Спать лучше на правом боку (легче сердцу) со слегка согнутыми ногами. Впрочем, это очень индивидуально.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В-четвертых</a:t>
            </a:r>
            <a:r>
              <a:rPr lang="ru-RU" dirty="0" smtClean="0">
                <a:solidFill>
                  <a:schemeClr val="bg1"/>
                </a:solidFill>
              </a:rPr>
              <a:t>, взять за правило забывать обо всём на ночь (избавиться от беспокойства различного рода). 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В-пятых</a:t>
            </a:r>
            <a:r>
              <a:rPr lang="ru-RU" dirty="0" smtClean="0">
                <a:solidFill>
                  <a:schemeClr val="bg1"/>
                </a:solidFill>
              </a:rPr>
              <a:t>,  спать не менее 8 часов. Очень полезно спать днем 1-2 часа.</a:t>
            </a:r>
          </a:p>
          <a:p>
            <a:pPr algn="just"/>
            <a:endParaRPr lang="ru-RU" dirty="0" smtClean="0">
              <a:solidFill>
                <a:schemeClr val="bg1"/>
              </a:solidFill>
            </a:endParaRPr>
          </a:p>
          <a:p>
            <a:pPr algn="just">
              <a:buNone/>
            </a:pP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Важно </a:t>
            </a:r>
            <a:r>
              <a:rPr lang="ru-RU" b="1" dirty="0" smtClean="0">
                <a:solidFill>
                  <a:schemeClr val="bg1"/>
                </a:solidFill>
              </a:rPr>
              <a:t>ложиться и вставать в одно и тоже время, тогда организм привыкнет, и проблемы с засыпанием могут исчезнуть.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357694"/>
            <a:ext cx="3377072" cy="230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Режим питания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Не менее важно для здоровья человека правильное питание. Меню школьников обязательно должно содержать витамины, так как они повышают сопротивляемость организма к инфекционным заболеваниям. Соблюдая режим питания, ни в коем случае нельзя переедать. </a:t>
            </a:r>
          </a:p>
          <a:p>
            <a:pPr algn="just"/>
            <a:endParaRPr lang="ru-RU" sz="1800" dirty="0" smtClean="0">
              <a:solidFill>
                <a:srgbClr val="002060"/>
              </a:solidFill>
            </a:endParaRP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Врачи утверждают, что правильное </a:t>
            </a:r>
            <a:r>
              <a:rPr lang="ru-RU" sz="1800" dirty="0" smtClean="0">
                <a:solidFill>
                  <a:srgbClr val="002060"/>
                </a:solidFill>
              </a:rPr>
              <a:t>питание </a:t>
            </a:r>
            <a:r>
              <a:rPr lang="ru-RU" sz="1800" dirty="0" smtClean="0">
                <a:solidFill>
                  <a:srgbClr val="002060"/>
                </a:solidFill>
              </a:rPr>
              <a:t>важно не только для сохранения здоровья детей, но еще и необходимое условие их роста и развития, то есть для нормального роста и  развития организму необходимы белки, жиры, углеводы, витамины и минеральные соли в нужном ему количестве. </a:t>
            </a:r>
          </a:p>
          <a:p>
            <a:endParaRPr lang="ru-RU" sz="1800" dirty="0" smtClean="0">
              <a:solidFill>
                <a:srgbClr val="00206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500570"/>
            <a:ext cx="24479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643966" cy="435771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Очень большое значение для усвоения пищи имеет режим питания, то есть правильное распределение приемов ее в течение </a:t>
            </a:r>
            <a:r>
              <a:rPr lang="ru-RU" dirty="0" smtClean="0">
                <a:solidFill>
                  <a:srgbClr val="002060"/>
                </a:solidFill>
              </a:rPr>
              <a:t>дня.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smtClean="0">
                <a:solidFill>
                  <a:srgbClr val="002060"/>
                </a:solidFill>
              </a:rPr>
              <a:t>Нужно следить, чтобы завтрак ребенок получал не позже </a:t>
            </a:r>
            <a:r>
              <a:rPr lang="ru-RU" b="1" dirty="0" smtClean="0">
                <a:solidFill>
                  <a:srgbClr val="FF0000"/>
                </a:solidFill>
              </a:rPr>
              <a:t>9 часов утра</a:t>
            </a:r>
            <a:r>
              <a:rPr lang="ru-RU" dirty="0" smtClean="0">
                <a:solidFill>
                  <a:srgbClr val="002060"/>
                </a:solidFill>
              </a:rPr>
              <a:t>, так как нарушение этого времени нарушит режим питания в течение всего дня. Стараться чтобы в  промежутках между едой дети не перекусывали. Сладости, фрукты, ягоды следует лучше </a:t>
            </a:r>
            <a:r>
              <a:rPr lang="ru-RU" dirty="0" smtClean="0">
                <a:solidFill>
                  <a:srgbClr val="002060"/>
                </a:solidFill>
              </a:rPr>
              <a:t>давать </a:t>
            </a:r>
            <a:r>
              <a:rPr lang="ru-RU" dirty="0" smtClean="0">
                <a:solidFill>
                  <a:srgbClr val="002060"/>
                </a:solidFill>
              </a:rPr>
              <a:t>после еды. Известно, что употребление сахара, сладостей между едой  понижает аппетит на длительный срок. </a:t>
            </a:r>
          </a:p>
          <a:p>
            <a:pPr algn="just"/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Нельзя </a:t>
            </a:r>
            <a:r>
              <a:rPr lang="ru-RU" dirty="0" smtClean="0">
                <a:solidFill>
                  <a:srgbClr val="002060"/>
                </a:solidFill>
              </a:rPr>
              <a:t>допускать, чтобы дети ели, торопясь, жадно, но и затягивать время пребывания ребенка за столом, не нужно.  Длительность обеда не должна быть </a:t>
            </a:r>
            <a:r>
              <a:rPr lang="ru-RU" b="1" dirty="0" smtClean="0">
                <a:solidFill>
                  <a:srgbClr val="FF0000"/>
                </a:solidFill>
              </a:rPr>
              <a:t>дольше 30 минут. </a:t>
            </a:r>
            <a:r>
              <a:rPr lang="ru-RU" dirty="0" smtClean="0">
                <a:solidFill>
                  <a:srgbClr val="002060"/>
                </a:solidFill>
              </a:rPr>
              <a:t>Дети </a:t>
            </a:r>
            <a:r>
              <a:rPr lang="ru-RU" dirty="0" smtClean="0">
                <a:solidFill>
                  <a:srgbClr val="002060"/>
                </a:solidFill>
              </a:rPr>
              <a:t>должны привыкнуть спокойно и тщательно пережевывать пищу, так как во время пережевывания выделяется больше слюны, что помогает лучшей обработке пищи. В случае  </a:t>
            </a:r>
            <a:r>
              <a:rPr lang="ru-RU" dirty="0" smtClean="0">
                <a:solidFill>
                  <a:srgbClr val="002060"/>
                </a:solidFill>
              </a:rPr>
              <a:t>несоблюдения </a:t>
            </a:r>
            <a:r>
              <a:rPr lang="ru-RU" dirty="0" smtClean="0">
                <a:solidFill>
                  <a:srgbClr val="002060"/>
                </a:solidFill>
              </a:rPr>
              <a:t>режима </a:t>
            </a:r>
            <a:r>
              <a:rPr lang="ru-RU" dirty="0" smtClean="0">
                <a:solidFill>
                  <a:srgbClr val="002060"/>
                </a:solidFill>
              </a:rPr>
              <a:t>питания могут </a:t>
            </a:r>
            <a:r>
              <a:rPr lang="ru-RU" dirty="0" smtClean="0">
                <a:solidFill>
                  <a:srgbClr val="002060"/>
                </a:solidFill>
              </a:rPr>
              <a:t>развиться такие тяжелые болезни пищеварения </a:t>
            </a:r>
            <a:r>
              <a:rPr lang="ru-RU" dirty="0" smtClean="0">
                <a:solidFill>
                  <a:srgbClr val="002060"/>
                </a:solidFill>
              </a:rPr>
              <a:t>как язвенная болезнь, гастрит, </a:t>
            </a:r>
            <a:r>
              <a:rPr lang="ru-RU" dirty="0" err="1" smtClean="0">
                <a:solidFill>
                  <a:srgbClr val="002060"/>
                </a:solidFill>
              </a:rPr>
              <a:t>сердечно-сосудистые</a:t>
            </a:r>
            <a:r>
              <a:rPr lang="ru-RU" dirty="0" smtClean="0">
                <a:solidFill>
                  <a:srgbClr val="002060"/>
                </a:solidFill>
              </a:rPr>
              <a:t> заболевания</a:t>
            </a:r>
            <a:r>
              <a:rPr lang="ru-RU" dirty="0" smtClean="0">
                <a:solidFill>
                  <a:srgbClr val="002060"/>
                </a:solidFill>
              </a:rPr>
              <a:t>, и болезни связанные </a:t>
            </a:r>
            <a:r>
              <a:rPr lang="ru-RU" dirty="0" smtClean="0">
                <a:solidFill>
                  <a:srgbClr val="002060"/>
                </a:solidFill>
              </a:rPr>
              <a:t>с нарушением обмена веществ.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Закаливание организма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501090" cy="392909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1" i="1" dirty="0" smtClean="0">
                <a:solidFill>
                  <a:srgbClr val="002060"/>
                </a:solidFill>
              </a:rPr>
              <a:t>Закаливание организма </a:t>
            </a:r>
            <a:r>
              <a:rPr lang="ru-RU" sz="1800" dirty="0" smtClean="0">
                <a:solidFill>
                  <a:srgbClr val="002060"/>
                </a:solidFill>
              </a:rPr>
              <a:t>– это система процедур, которые повышают сопротивляемость организма неблагоприятным воздействиям внешней среды, вырабатывают иммунитет, улучшают терморегуляцию, укрепляют дух. </a:t>
            </a:r>
            <a:r>
              <a:rPr lang="ru-RU" sz="1800" b="1" i="1" dirty="0" smtClean="0">
                <a:solidFill>
                  <a:srgbClr val="002060"/>
                </a:solidFill>
              </a:rPr>
              <a:t>Закаливание</a:t>
            </a:r>
            <a:r>
              <a:rPr lang="ru-RU" sz="1800" dirty="0" smtClean="0">
                <a:solidFill>
                  <a:srgbClr val="002060"/>
                </a:solidFill>
              </a:rPr>
              <a:t> – это своего рода тренировка защитных сил организма, их подготовка к своевременной мобилизации при необходимости в критических условиях.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К основным средствам закаливания относятся </a:t>
            </a:r>
            <a:r>
              <a:rPr lang="ru-RU" sz="1800" b="1" dirty="0" smtClean="0">
                <a:solidFill>
                  <a:srgbClr val="002060"/>
                </a:solidFill>
              </a:rPr>
              <a:t>вода, воздух, солнечные лучи</a:t>
            </a:r>
            <a:r>
              <a:rPr lang="ru-RU" sz="1800" dirty="0" smtClean="0">
                <a:solidFill>
                  <a:srgbClr val="002060"/>
                </a:solidFill>
              </a:rPr>
              <a:t>. В сочетании с физическими упражнениями эффективность закаливающих процедур повышается. Выбор процедур зависит от состояния здоровья, географических и климатических условий места жительства, времени года. Наибольший эффект достигается при использовании разнообразных закаливающих процедур.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                         </a:t>
            </a:r>
            <a:r>
              <a:rPr lang="ru-RU" b="1" dirty="0" smtClean="0">
                <a:solidFill>
                  <a:srgbClr val="FF0000"/>
                </a:solidFill>
                <a:latin typeface="Monotype Corsiva" pitchFamily="66" charset="0"/>
              </a:rPr>
              <a:t>Закаляйся, если хочешь быть здоров!</a:t>
            </a:r>
            <a:endParaRPr lang="ru-RU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2779"/>
            <a:ext cx="2428872" cy="178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5560" y="5039676"/>
            <a:ext cx="2738440" cy="18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5143512"/>
            <a:ext cx="3012240" cy="1390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420</TotalTime>
  <Words>1202</Words>
  <Application>Microsoft Office PowerPoint</Application>
  <PresentationFormat>Экран (4:3)</PresentationFormat>
  <Paragraphs>70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«В здоровом теле                                           здоровый дух» </vt:lpstr>
      <vt:lpstr>Цель: развитие физической активности, повышение интереса к собственному здоровью и здоровому образу жизни.</vt:lpstr>
      <vt:lpstr>Слайд 3</vt:lpstr>
      <vt:lpstr>Режим дня, труда и отдыха.</vt:lpstr>
      <vt:lpstr>Режим сна. Крепкий сон.</vt:lpstr>
      <vt:lpstr>Слайд 6</vt:lpstr>
      <vt:lpstr>Режим питания </vt:lpstr>
      <vt:lpstr>Слайд 8</vt:lpstr>
      <vt:lpstr>Закаливание организма</vt:lpstr>
      <vt:lpstr>Физическая нагрузка</vt:lpstr>
      <vt:lpstr>Слайд 11</vt:lpstr>
      <vt:lpstr>Добрые слова </vt:lpstr>
      <vt:lpstr>Слайд 13</vt:lpstr>
      <vt:lpstr>Слайд 14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здоровом теле здоровый дух</dc:title>
  <dc:creator>Admin</dc:creator>
  <cp:lastModifiedBy>Админ</cp:lastModifiedBy>
  <cp:revision>43</cp:revision>
  <dcterms:created xsi:type="dcterms:W3CDTF">2011-11-21T11:19:24Z</dcterms:created>
  <dcterms:modified xsi:type="dcterms:W3CDTF">2012-02-17T16:11:30Z</dcterms:modified>
</cp:coreProperties>
</file>